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59" r:id="rId5"/>
    <p:sldId id="260" r:id="rId6"/>
    <p:sldId id="262" r:id="rId7"/>
    <p:sldId id="263" r:id="rId8"/>
    <p:sldId id="264" r:id="rId9"/>
    <p:sldId id="273" r:id="rId10"/>
    <p:sldId id="27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8" r:id="rId19"/>
    <p:sldId id="275" r:id="rId20"/>
    <p:sldId id="276" r:id="rId21"/>
    <p:sldId id="277" r:id="rId22"/>
    <p:sldId id="278" r:id="rId23"/>
    <p:sldId id="279" r:id="rId24"/>
    <p:sldId id="280" r:id="rId25"/>
    <p:sldId id="282" r:id="rId26"/>
    <p:sldId id="281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2/12/19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2/12/19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7301" y="531674"/>
            <a:ext cx="8998366" cy="2541431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Scaling research ideas to fit the study abroad experience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2962"/>
            <a:ext cx="3685309" cy="24568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1710" y="3622961"/>
            <a:ext cx="3685310" cy="2456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1" y="3622961"/>
            <a:ext cx="3685309" cy="24568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6691" y="3622962"/>
            <a:ext cx="3685310" cy="245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32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688" y="649144"/>
            <a:ext cx="5174457" cy="3449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1062" y="4032653"/>
            <a:ext cx="4224820" cy="28165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051" y="0"/>
            <a:ext cx="9603275" cy="1049235"/>
          </a:xfrm>
        </p:spPr>
        <p:txBody>
          <a:bodyPr/>
          <a:lstStyle/>
          <a:p>
            <a:r>
              <a:rPr lang="en-US" cap="none" dirty="0"/>
              <a:t>Students apply new ID skills with objective in mind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9144"/>
            <a:ext cx="6132689" cy="344963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32653"/>
            <a:ext cx="4238021" cy="2825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571" y="4032653"/>
            <a:ext cx="4224819" cy="281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2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2397" y="-130575"/>
            <a:ext cx="10707094" cy="2541431"/>
          </a:xfrm>
        </p:spPr>
        <p:txBody>
          <a:bodyPr/>
          <a:lstStyle/>
          <a:p>
            <a:r>
              <a:rPr lang="en-US" cap="none" dirty="0"/>
              <a:t>T-test for 10-min. timed swims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1964" y="3252354"/>
            <a:ext cx="6410036" cy="3605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2353"/>
            <a:ext cx="6410036" cy="36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61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108" y="1192446"/>
            <a:ext cx="9603275" cy="1049235"/>
          </a:xfrm>
        </p:spPr>
        <p:txBody>
          <a:bodyPr/>
          <a:lstStyle/>
          <a:p>
            <a:r>
              <a:rPr lang="en-US" cap="none" dirty="0"/>
              <a:t>Pomacentridae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108" y="1846461"/>
            <a:ext cx="10657784" cy="419238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302" y="3547534"/>
            <a:ext cx="4965698" cy="3310466"/>
          </a:xfrm>
        </p:spPr>
      </p:pic>
    </p:spTree>
    <p:extLst>
      <p:ext uri="{BB962C8B-B14F-4D97-AF65-F5344CB8AC3E}">
        <p14:creationId xmlns:p14="http://schemas.microsoft.com/office/powerpoint/2010/main" val="1649528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678" y="431568"/>
            <a:ext cx="10515600" cy="1325563"/>
          </a:xfrm>
        </p:spPr>
        <p:txBody>
          <a:bodyPr/>
          <a:lstStyle/>
          <a:p>
            <a:r>
              <a:rPr lang="en-US" cap="none" dirty="0"/>
              <a:t>Pomacentridae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678" y="988291"/>
            <a:ext cx="690567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26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0461" y="0"/>
            <a:ext cx="5855707" cy="60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3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0474"/>
            <a:ext cx="10515600" cy="1325563"/>
          </a:xfrm>
        </p:spPr>
        <p:txBody>
          <a:bodyPr/>
          <a:lstStyle/>
          <a:p>
            <a:r>
              <a:rPr lang="en-US" cap="none" dirty="0"/>
              <a:t>Scaridae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339273"/>
            <a:ext cx="10234387" cy="49599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8083" y="3001818"/>
            <a:ext cx="7063918" cy="3856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47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1252" y="722725"/>
            <a:ext cx="9603275" cy="1049235"/>
          </a:xfrm>
        </p:spPr>
        <p:txBody>
          <a:bodyPr/>
          <a:lstStyle/>
          <a:p>
            <a:r>
              <a:rPr lang="en-US" cap="none" dirty="0"/>
              <a:t>Scaridae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1252" y="1247343"/>
            <a:ext cx="6483927" cy="481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15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5345" y="0"/>
            <a:ext cx="6486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930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4233" y="302659"/>
            <a:ext cx="9603275" cy="1049235"/>
          </a:xfrm>
        </p:spPr>
        <p:txBody>
          <a:bodyPr/>
          <a:lstStyle/>
          <a:p>
            <a:r>
              <a:rPr lang="en-US" cap="none" dirty="0"/>
              <a:t>Lessons in sequence</a:t>
            </a:r>
            <a:br>
              <a:rPr lang="en-US" cap="none" dirty="0"/>
            </a:br>
            <a:r>
              <a:rPr lang="en-US" cap="none" dirty="0"/>
              <a:t>expanding research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4233" y="1877187"/>
            <a:ext cx="5538617" cy="42465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Started with ID</a:t>
            </a:r>
          </a:p>
          <a:p>
            <a:r>
              <a:rPr lang="en-US" dirty="0"/>
              <a:t>Expand to behavior</a:t>
            </a:r>
          </a:p>
          <a:p>
            <a:r>
              <a:rPr lang="en-US" dirty="0"/>
              <a:t>Mini-lecture on how to do sampling (e.g., focal animal vs. scan), sample datasheet for each type, possible behavior codes, research papers on focal species</a:t>
            </a:r>
          </a:p>
          <a:p>
            <a:r>
              <a:rPr lang="en-US" dirty="0"/>
              <a:t>Small group: Design mini-experiment with goal: What will you ask? How will you apply sampling method? Develop datasheet, and apply</a:t>
            </a:r>
          </a:p>
          <a:p>
            <a:r>
              <a:rPr lang="en-US" dirty="0"/>
              <a:t>Product: Mini presentations on lessons learned and how experience would inform revision for full study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850" y="0"/>
            <a:ext cx="462915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2024233" cy="29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579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024255" cy="468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198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Ideas that have worked well for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773382"/>
            <a:ext cx="10278603" cy="4396509"/>
          </a:xfrm>
        </p:spPr>
        <p:txBody>
          <a:bodyPr>
            <a:normAutofit/>
          </a:bodyPr>
          <a:lstStyle/>
          <a:p>
            <a:r>
              <a:rPr lang="en-US" dirty="0"/>
              <a:t>Start early…if possible, before you leave</a:t>
            </a:r>
          </a:p>
          <a:p>
            <a:r>
              <a:rPr lang="en-US" dirty="0"/>
              <a:t>Provide relatively straightforward paper(s) from literature for students to use as models</a:t>
            </a:r>
          </a:p>
          <a:p>
            <a:r>
              <a:rPr lang="en-US" dirty="0"/>
              <a:t>Select topics that excite students, emphasize opportunity to apply and expectations</a:t>
            </a:r>
          </a:p>
          <a:p>
            <a:endParaRPr lang="en-US" dirty="0"/>
          </a:p>
          <a:p>
            <a:r>
              <a:rPr lang="en-US" dirty="0"/>
              <a:t>Options to focus educational goals</a:t>
            </a:r>
          </a:p>
          <a:p>
            <a:pPr lvl="1"/>
            <a:r>
              <a:rPr lang="en-US" dirty="0"/>
              <a:t>Focus on pilot data collection that would inform experimental design for a full research project</a:t>
            </a:r>
          </a:p>
          <a:p>
            <a:pPr lvl="1"/>
            <a:r>
              <a:rPr lang="en-US" dirty="0"/>
              <a:t>Focus on experimental design and developing those skills</a:t>
            </a:r>
          </a:p>
          <a:p>
            <a:pPr lvl="1"/>
            <a:r>
              <a:rPr lang="en-US" dirty="0"/>
              <a:t>Consider using peer-reviewed papers as source for building educational materials</a:t>
            </a:r>
          </a:p>
          <a:p>
            <a:pPr lvl="1"/>
            <a:r>
              <a:rPr lang="en-US" dirty="0"/>
              <a:t>Skill development for field and/or lab procedures</a:t>
            </a:r>
          </a:p>
          <a:p>
            <a:pPr lvl="1"/>
            <a:r>
              <a:rPr lang="en-US" dirty="0"/>
              <a:t>Lessons learned and ways to adapt are as valuable as a dataset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251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036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6" y="656737"/>
            <a:ext cx="9603275" cy="1049235"/>
          </a:xfrm>
        </p:spPr>
        <p:txBody>
          <a:bodyPr/>
          <a:lstStyle/>
          <a:p>
            <a:r>
              <a:rPr lang="en-US" cap="none" dirty="0"/>
              <a:t>Research tools: Apply in small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7513"/>
            <a:ext cx="8765309" cy="4930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60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16" y="656737"/>
            <a:ext cx="9603275" cy="1049235"/>
          </a:xfrm>
        </p:spPr>
        <p:txBody>
          <a:bodyPr/>
          <a:lstStyle/>
          <a:p>
            <a:r>
              <a:rPr lang="en-US" cap="none" dirty="0"/>
              <a:t>Research tools: Apply in small groups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27513"/>
            <a:ext cx="8765309" cy="4930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4015" y="1340137"/>
            <a:ext cx="5137985" cy="2890117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98925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0080" y="0"/>
            <a:ext cx="5720080" cy="42900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2547" y="2275840"/>
            <a:ext cx="2087613" cy="20142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7940"/>
            <a:ext cx="5720080" cy="42900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720080" cy="42900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080" y="4013200"/>
            <a:ext cx="649224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427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899" y="489559"/>
            <a:ext cx="9603275" cy="1049235"/>
          </a:xfrm>
        </p:spPr>
        <p:txBody>
          <a:bodyPr/>
          <a:lstStyle/>
          <a:p>
            <a:r>
              <a:rPr lang="en-US" cap="none" dirty="0"/>
              <a:t>Captive animal behavior:</a:t>
            </a:r>
            <a:br>
              <a:rPr lang="en-US" cap="none" dirty="0"/>
            </a:br>
            <a:r>
              <a:rPr lang="en-US" cap="none" dirty="0"/>
              <a:t>Increased focus 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819" y="2107172"/>
            <a:ext cx="6569741" cy="3450613"/>
          </a:xfrm>
        </p:spPr>
        <p:txBody>
          <a:bodyPr/>
          <a:lstStyle/>
          <a:p>
            <a:r>
              <a:rPr lang="en-US" dirty="0"/>
              <a:t>Revisit sampling methods in a new scenario</a:t>
            </a:r>
          </a:p>
          <a:p>
            <a:r>
              <a:rPr lang="en-US" dirty="0"/>
              <a:t>Design an enrichment object</a:t>
            </a:r>
          </a:p>
          <a:p>
            <a:r>
              <a:rPr lang="en-US" dirty="0"/>
              <a:t>Use experimental tools to design sampling protocol, identify new behavior codes relevant to object,</a:t>
            </a:r>
            <a:br>
              <a:rPr lang="en-US" dirty="0"/>
            </a:br>
            <a:r>
              <a:rPr lang="en-US" dirty="0"/>
              <a:t>and carry out experiment</a:t>
            </a:r>
          </a:p>
          <a:p>
            <a:r>
              <a:rPr lang="en-US" dirty="0"/>
              <a:t>Still difficult, new obstacles, focus on results as much as possible and ID ways to overcome obstacles (like before)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560" y="0"/>
            <a:ext cx="5044440" cy="3362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560" y="3495040"/>
            <a:ext cx="5044440" cy="336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80" y="0"/>
            <a:ext cx="5987735" cy="3388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279" y="3449623"/>
            <a:ext cx="6005151" cy="337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29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379" y="245719"/>
            <a:ext cx="9603275" cy="1049235"/>
          </a:xfrm>
        </p:spPr>
        <p:txBody>
          <a:bodyPr/>
          <a:lstStyle/>
          <a:p>
            <a:r>
              <a:rPr lang="en-US" cap="none" dirty="0"/>
              <a:t>Translate peer-reviewed research</a:t>
            </a:r>
            <a:br>
              <a:rPr lang="en-US" cap="none" dirty="0"/>
            </a:br>
            <a:r>
              <a:rPr lang="en-US" cap="none" dirty="0"/>
              <a:t>through outreach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361" y="0"/>
            <a:ext cx="3850640" cy="684558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" y="2267869"/>
            <a:ext cx="8138160" cy="457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84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20638"/>
            <a:ext cx="7620000" cy="50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920" y="3721946"/>
            <a:ext cx="4704080" cy="3136053"/>
          </a:xfrm>
          <a:prstGeom prst="rect">
            <a:avLst/>
          </a:prstGeom>
          <a:ln w="2540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828335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096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317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763" y="2207491"/>
            <a:ext cx="10278603" cy="43965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Keep asking “What did you learn?”</a:t>
            </a:r>
            <a:br>
              <a:rPr lang="en-US" sz="3200" dirty="0"/>
            </a:br>
            <a:r>
              <a:rPr lang="en-US" sz="3200" dirty="0"/>
              <a:t>and “What would you do next?”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4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2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2270" y="451674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Start early…if possible,</a:t>
            </a:r>
            <a:br>
              <a:rPr lang="en-US" cap="none" dirty="0"/>
            </a:br>
            <a:r>
              <a:rPr lang="en-US" cap="none" dirty="0"/>
              <a:t>before you leave</a:t>
            </a:r>
            <a:br>
              <a:rPr lang="en-US" cap="none" dirty="0"/>
            </a:b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1099" y="1853754"/>
            <a:ext cx="4947446" cy="3974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Global Seminar</a:t>
            </a:r>
          </a:p>
          <a:p>
            <a:r>
              <a:rPr lang="en-US" dirty="0"/>
              <a:t>Informal meetings to build knowledge</a:t>
            </a:r>
            <a:br>
              <a:rPr lang="en-US" dirty="0"/>
            </a:br>
            <a:r>
              <a:rPr lang="en-US" dirty="0"/>
              <a:t>prior to departure</a:t>
            </a:r>
          </a:p>
          <a:p>
            <a:r>
              <a:rPr lang="en-US" dirty="0"/>
              <a:t>Allow student interest to guide topics</a:t>
            </a:r>
          </a:p>
          <a:p>
            <a:r>
              <a:rPr lang="en-US" dirty="0"/>
              <a:t>Use short videos and papers (context)</a:t>
            </a:r>
          </a:p>
          <a:p>
            <a:r>
              <a:rPr lang="en-US" dirty="0"/>
              <a:t>Focus on getting to know each other and develop ideas into something students intend to implement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6640" y="0"/>
            <a:ext cx="4845361" cy="323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3754"/>
            <a:ext cx="2814888" cy="5004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8325" y="3315856"/>
            <a:ext cx="4833676" cy="27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13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1433" y="296519"/>
            <a:ext cx="9603275" cy="1049235"/>
          </a:xfrm>
        </p:spPr>
        <p:txBody>
          <a:bodyPr>
            <a:normAutofit fontScale="90000"/>
          </a:bodyPr>
          <a:lstStyle/>
          <a:p>
            <a:r>
              <a:rPr lang="en-US" cap="none" dirty="0"/>
              <a:t>Start early…if possible,</a:t>
            </a:r>
            <a:br>
              <a:rPr lang="en-US" cap="none" dirty="0"/>
            </a:br>
            <a:r>
              <a:rPr lang="en-US" cap="none" dirty="0"/>
              <a:t>before you leave</a:t>
            </a:r>
            <a:br>
              <a:rPr lang="en-US" cap="none" dirty="0"/>
            </a:b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378" y="1840244"/>
            <a:ext cx="8034167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Freshman Seminar</a:t>
            </a:r>
          </a:p>
          <a:p>
            <a:r>
              <a:rPr lang="en-US" dirty="0"/>
              <a:t>Formal class sessions provide opportunity to go deeper</a:t>
            </a:r>
          </a:p>
          <a:p>
            <a:pPr lvl="1"/>
            <a:r>
              <a:rPr lang="en-US" dirty="0"/>
              <a:t>Conversations with researchers (Skype)</a:t>
            </a:r>
          </a:p>
          <a:p>
            <a:pPr lvl="1"/>
            <a:r>
              <a:rPr lang="en-US" dirty="0"/>
              <a:t>Papers, sample experiment that builds key skills/conceptual knowledge</a:t>
            </a:r>
          </a:p>
          <a:p>
            <a:pPr lvl="1"/>
            <a:r>
              <a:rPr lang="en-US" dirty="0"/>
              <a:t>Design new experiment prior to departure (Tools needed?)</a:t>
            </a:r>
          </a:p>
          <a:p>
            <a:pPr lvl="1"/>
            <a:r>
              <a:rPr lang="en-US" dirty="0"/>
              <a:t>Emphasize: Design to the absolute best of your ability understanding</a:t>
            </a:r>
            <a:br>
              <a:rPr lang="en-US" dirty="0"/>
            </a:br>
            <a:r>
              <a:rPr lang="en-US" dirty="0"/>
              <a:t>that will give you the </a:t>
            </a:r>
            <a:r>
              <a:rPr lang="en-US" b="1" dirty="0"/>
              <a:t>ability to adapt </a:t>
            </a:r>
            <a:r>
              <a:rPr lang="en-US" dirty="0"/>
              <a:t>when you arrive and try the design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748644"/>
            <a:ext cx="3749964" cy="2109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482" y="4739791"/>
            <a:ext cx="3177310" cy="21182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449" y="4748643"/>
            <a:ext cx="3164033" cy="210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0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327" y="204155"/>
            <a:ext cx="11600873" cy="1049235"/>
          </a:xfrm>
        </p:spPr>
        <p:txBody>
          <a:bodyPr/>
          <a:lstStyle/>
          <a:p>
            <a:r>
              <a:rPr lang="en-US" cap="none" dirty="0"/>
              <a:t>Take preliminary design into the field, and see what happens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16094"/>
            <a:ext cx="4112859" cy="274190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8614" y="4119780"/>
            <a:ext cx="4107330" cy="2738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964" y="4119781"/>
            <a:ext cx="4083085" cy="2722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435" y="907386"/>
            <a:ext cx="4794347" cy="3196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304" y="905680"/>
            <a:ext cx="4794348" cy="319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70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95" y="481246"/>
            <a:ext cx="12197049" cy="1049235"/>
          </a:xfrm>
        </p:spPr>
        <p:txBody>
          <a:bodyPr/>
          <a:lstStyle/>
          <a:p>
            <a:r>
              <a:rPr lang="en-US" cap="none" dirty="0"/>
              <a:t>Whatever happens, how did you adapt, and what lessons did you learn?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8524" y="1385455"/>
            <a:ext cx="6075778" cy="4050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5" y="1385456"/>
            <a:ext cx="6075778" cy="405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92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lessons in sequence to build research 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844494" cy="3450613"/>
          </a:xfrm>
        </p:spPr>
        <p:txBody>
          <a:bodyPr>
            <a:normAutofit/>
          </a:bodyPr>
          <a:lstStyle/>
          <a:p>
            <a:r>
              <a:rPr lang="en-US" dirty="0"/>
              <a:t>Borneo class: Learn and apply new skills</a:t>
            </a:r>
          </a:p>
          <a:p>
            <a:r>
              <a:rPr lang="en-US" dirty="0"/>
              <a:t>ID for species, simple independent (coral health) and dependent variables (species/count)</a:t>
            </a:r>
          </a:p>
          <a:p>
            <a:pPr lvl="1"/>
            <a:r>
              <a:rPr lang="en-US" dirty="0"/>
              <a:t>What would you change?</a:t>
            </a:r>
          </a:p>
          <a:p>
            <a:pPr lvl="1"/>
            <a:r>
              <a:rPr lang="en-US" dirty="0"/>
              <a:t>Where did you struggle?</a:t>
            </a:r>
          </a:p>
          <a:p>
            <a:pPr lvl="1"/>
            <a:r>
              <a:rPr lang="en-US" dirty="0"/>
              <a:t>Where did you feel confident?</a:t>
            </a:r>
          </a:p>
          <a:p>
            <a:pPr lvl="1"/>
            <a:endParaRPr lang="en-US" dirty="0"/>
          </a:p>
          <a:p>
            <a:r>
              <a:rPr lang="en-US" dirty="0"/>
              <a:t>ANOVA/Tukey’s Pairwise Comparisons in JMP</a:t>
            </a:r>
          </a:p>
        </p:txBody>
      </p:sp>
    </p:spTree>
    <p:extLst>
      <p:ext uri="{BB962C8B-B14F-4D97-AF65-F5344CB8AC3E}">
        <p14:creationId xmlns:p14="http://schemas.microsoft.com/office/powerpoint/2010/main" val="4232332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366327" cy="6886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516" y="0"/>
            <a:ext cx="70774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7257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149</TotalTime>
  <Words>417</Words>
  <Application>Microsoft Macintosh PowerPoint</Application>
  <PresentationFormat>Widescreen</PresentationFormat>
  <Paragraphs>56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Gallery</vt:lpstr>
      <vt:lpstr>Scaling research ideas to fit the study abroad experience</vt:lpstr>
      <vt:lpstr>Ideas that have worked well for me</vt:lpstr>
      <vt:lpstr>PowerPoint Presentation</vt:lpstr>
      <vt:lpstr>Start early…if possible, before you leave </vt:lpstr>
      <vt:lpstr>Start early…if possible, before you leave </vt:lpstr>
      <vt:lpstr>Take preliminary design into the field, and see what happens</vt:lpstr>
      <vt:lpstr>Whatever happens, how did you adapt, and what lessons did you learn?</vt:lpstr>
      <vt:lpstr>lessons in sequence to build research skills</vt:lpstr>
      <vt:lpstr>PowerPoint Presentation</vt:lpstr>
      <vt:lpstr>Students apply new ID skills with objective in mind</vt:lpstr>
      <vt:lpstr>T-test for 10-min. timed swims</vt:lpstr>
      <vt:lpstr>Pomacentridae</vt:lpstr>
      <vt:lpstr>Pomacentridae</vt:lpstr>
      <vt:lpstr>PowerPoint Presentation</vt:lpstr>
      <vt:lpstr>Scaridae</vt:lpstr>
      <vt:lpstr>Scaridae</vt:lpstr>
      <vt:lpstr>PowerPoint Presentation</vt:lpstr>
      <vt:lpstr>Lessons in sequence expanding research skills</vt:lpstr>
      <vt:lpstr>PowerPoint Presentation</vt:lpstr>
      <vt:lpstr>PowerPoint Presentation</vt:lpstr>
      <vt:lpstr>Research tools: Apply in small groups</vt:lpstr>
      <vt:lpstr>Research tools: Apply in small groups</vt:lpstr>
      <vt:lpstr>PowerPoint Presentation</vt:lpstr>
      <vt:lpstr>Captive animal behavior: Increased focus on results</vt:lpstr>
      <vt:lpstr>PowerPoint Presentation</vt:lpstr>
      <vt:lpstr>Translate peer-reviewed research through outreach</vt:lpstr>
      <vt:lpstr>PowerPoint Presentation</vt:lpstr>
      <vt:lpstr>PowerPoint Presentation</vt:lpstr>
    </vt:vector>
  </TitlesOfParts>
  <Company>University of Minnesota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Examples and ideas</dc:title>
  <dc:creator>Dawn R Tanner</dc:creator>
  <cp:lastModifiedBy>Lindsey E Lahr</cp:lastModifiedBy>
  <cp:revision>18</cp:revision>
  <cp:lastPrinted>2019-02-12T17:17:05Z</cp:lastPrinted>
  <dcterms:created xsi:type="dcterms:W3CDTF">2019-01-26T22:40:20Z</dcterms:created>
  <dcterms:modified xsi:type="dcterms:W3CDTF">2019-02-12T17:17:52Z</dcterms:modified>
</cp:coreProperties>
</file>